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60" r:id="rId2"/>
  </p:sldMasterIdLst>
  <p:notesMasterIdLst>
    <p:notesMasterId r:id="rId3"/>
  </p:notesMasterIdLst>
  <p:sldIdLst>
    <p:sldId id="256" r:id="rId4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98"/>
    <p:restoredTop sz="94660"/>
  </p:normalViewPr>
  <p:slideViewPr>
    <p:cSldViewPr>
      <p:cViewPr varScale="0">
        <p:scale>
          <a:sx n="100" d="100"/>
          <a:sy n="100" d="100"/>
        </p:scale>
        <p:origin x="-3750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2039" y="685800"/>
            <a:ext cx="2373924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342900" y="2387382"/>
            <a:ext cx="6172200" cy="19415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342900" y="4467613"/>
            <a:ext cx="6172200" cy="33283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2508730"/>
            <a:ext cx="6172200" cy="611934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1" y="396700"/>
            <a:ext cx="1543051" cy="82313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1" cy="82313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900" y="2508730"/>
            <a:ext cx="6172200" cy="618415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342900" y="4259590"/>
            <a:ext cx="6172200" cy="1525502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1711305"/>
            <a:ext cx="6172200" cy="2548285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508732"/>
            <a:ext cx="2978088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10009" y="2508732"/>
            <a:ext cx="3005091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37012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37012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26923" y="394408"/>
            <a:ext cx="3545579" cy="81500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456723"/>
            <a:ext cx="2256235" cy="61713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773203"/>
            <a:ext cx="4114800" cy="818623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307151"/>
            <a:ext cx="4114800" cy="63249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657302"/>
            <a:ext cx="4114800" cy="970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889829" y="9009451"/>
            <a:ext cx="3078343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604721"/>
            <a:ext cx="6172200" cy="1435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508730"/>
            <a:ext cx="6172200" cy="6184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009451"/>
            <a:ext cx="1411915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076183" y="9009451"/>
            <a:ext cx="1438917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直線 22"/>
          <p:cNvSpPr/>
          <p:nvPr/>
        </p:nvSpPr>
        <p:spPr>
          <a:xfrm>
            <a:off x="4354830" y="1207770"/>
            <a:ext cx="680415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08" name="直線 21"/>
          <p:cNvSpPr/>
          <p:nvPr/>
        </p:nvSpPr>
        <p:spPr>
          <a:xfrm>
            <a:off x="4385310" y="1722120"/>
            <a:ext cx="664574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09" name="図形 66"/>
          <p:cNvSpPr/>
          <p:nvPr/>
        </p:nvSpPr>
        <p:spPr>
          <a:xfrm>
            <a:off x="4886619" y="5911058"/>
            <a:ext cx="131921" cy="192881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423"/>
                </a:moveTo>
                <a:lnTo>
                  <a:pt x="20982" y="423"/>
                </a:lnTo>
                <a:lnTo>
                  <a:pt x="20982" y="21600"/>
                </a:ln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0" name="図形 65"/>
          <p:cNvSpPr/>
          <p:nvPr/>
        </p:nvSpPr>
        <p:spPr>
          <a:xfrm>
            <a:off x="3200233" y="6103939"/>
            <a:ext cx="131921" cy="192881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423"/>
                </a:moveTo>
                <a:lnTo>
                  <a:pt x="20982" y="423"/>
                </a:lnTo>
                <a:lnTo>
                  <a:pt x="20982" y="21600"/>
                </a:ln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1" name="直線 59"/>
          <p:cNvSpPr/>
          <p:nvPr/>
        </p:nvSpPr>
        <p:spPr>
          <a:xfrm>
            <a:off x="4427989" y="2893105"/>
            <a:ext cx="9696" cy="5455531"/>
          </a:xfrm>
          <a:prstGeom prst="line">
            <a:avLst/>
          </a:prstGeom>
          <a:ln w="28575">
            <a:solidFill>
              <a:srgbClr val="FF8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12" name="図形 46"/>
          <p:cNvSpPr/>
          <p:nvPr/>
        </p:nvSpPr>
        <p:spPr>
          <a:xfrm>
            <a:off x="351937" y="2687859"/>
            <a:ext cx="374881" cy="210965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21600" y="21600"/>
                </a:moveTo>
                <a:lnTo>
                  <a:pt x="232" y="21600"/>
                </a:lnTo>
                <a:lnTo>
                  <a:pt x="232" y="41"/>
                </a:lnTo>
                <a:lnTo>
                  <a:pt x="12077" y="41"/>
                </a:lnTo>
              </a:path>
            </a:pathLst>
          </a:custGeom>
          <a:noFill/>
          <a:ln w="31750" cap="flat" cmpd="sng" algn="ctr">
            <a:solidFill>
              <a:schemeClr val="bg1">
                <a:lumMod val="50000"/>
              </a:schemeClr>
            </a:solidFill>
            <a:prstDash val="sysDot"/>
            <a:miter lim="800000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3" name="直線 37"/>
          <p:cNvSpPr/>
          <p:nvPr/>
        </p:nvSpPr>
        <p:spPr>
          <a:xfrm>
            <a:off x="2652838" y="2882832"/>
            <a:ext cx="7161" cy="4029403"/>
          </a:xfrm>
          <a:prstGeom prst="line">
            <a:avLst/>
          </a:prstGeom>
          <a:ln w="28575">
            <a:solidFill>
              <a:srgbClr val="0080FF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14" name="直線 36"/>
          <p:cNvSpPr/>
          <p:nvPr/>
        </p:nvSpPr>
        <p:spPr>
          <a:xfrm>
            <a:off x="1053087" y="2883979"/>
            <a:ext cx="14795" cy="1820351"/>
          </a:xfrm>
          <a:prstGeom prst="line">
            <a:avLst/>
          </a:prstGeom>
          <a:ln w="28575">
            <a:solidFill>
              <a:schemeClr val="accent4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15" name="直線 19"/>
          <p:cNvSpPr/>
          <p:nvPr/>
        </p:nvSpPr>
        <p:spPr>
          <a:xfrm>
            <a:off x="3425190" y="861060"/>
            <a:ext cx="0" cy="1716842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16" name="テキスト 12"/>
          <p:cNvSpPr txBox="1"/>
          <p:nvPr/>
        </p:nvSpPr>
        <p:spPr>
          <a:xfrm>
            <a:off x="550878" y="227697"/>
            <a:ext cx="5902394" cy="337661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 sz="1600" b="1">
                <a:latin typeface="ＭＳ Ｐゴシック"/>
                <a:ea typeface="ＭＳ Ｐゴシック"/>
              </a:rPr>
              <a:t>紀宝町 管理不全空家等及び特定空家等に対する措置のフロー図</a:t>
            </a:r>
            <a:endParaRPr lang="ja-JP" altLang="en-US" sz="1600" b="1">
              <a:latin typeface="ＭＳ Ｐゴシック"/>
              <a:ea typeface="ＭＳ Ｐゴシック"/>
            </a:endParaRPr>
          </a:p>
        </p:txBody>
      </p:sp>
      <p:sp>
        <p:nvSpPr>
          <p:cNvPr id="1117" name="図形 14"/>
          <p:cNvSpPr/>
          <p:nvPr/>
        </p:nvSpPr>
        <p:spPr>
          <a:xfrm>
            <a:off x="2478433" y="565358"/>
            <a:ext cx="1904400" cy="341077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1000" b="1">
                <a:solidFill>
                  <a:schemeClr val="tx1"/>
                </a:solidFill>
              </a:rPr>
              <a:t>町職員による巡回</a:t>
            </a:r>
            <a:endParaRPr lang="ja-JP" altLang="en-US" sz="1000" b="1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1000" b="1">
                <a:solidFill>
                  <a:schemeClr val="tx1"/>
                </a:solidFill>
              </a:rPr>
              <a:t>町民からの通報･相談</a:t>
            </a:r>
            <a:endParaRPr lang="ja-JP" altLang="en-US" sz="1000" b="1">
              <a:solidFill>
                <a:schemeClr val="tx1"/>
              </a:solidFill>
            </a:endParaRPr>
          </a:p>
        </p:txBody>
      </p:sp>
      <p:sp>
        <p:nvSpPr>
          <p:cNvPr id="1118" name="図形 15"/>
          <p:cNvSpPr/>
          <p:nvPr/>
        </p:nvSpPr>
        <p:spPr>
          <a:xfrm>
            <a:off x="2480910" y="2001000"/>
            <a:ext cx="1904400" cy="324024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1000" b="1">
                <a:solidFill>
                  <a:schemeClr val="tx1"/>
                </a:solidFill>
              </a:rPr>
              <a:t>現地調査</a:t>
            </a:r>
            <a:endParaRPr lang="ja-JP" altLang="en-US" sz="1000" b="1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900" b="0">
                <a:solidFill>
                  <a:schemeClr val="tx1"/>
                </a:solidFill>
              </a:rPr>
              <a:t>[法第9条第2項]</a:t>
            </a:r>
            <a:endParaRPr lang="ja-JP" altLang="en-US" sz="900" b="0">
              <a:solidFill>
                <a:schemeClr val="tx1"/>
              </a:solidFill>
            </a:endParaRPr>
          </a:p>
        </p:txBody>
      </p:sp>
      <p:sp>
        <p:nvSpPr>
          <p:cNvPr id="1119" name="図形 17"/>
          <p:cNvSpPr/>
          <p:nvPr/>
        </p:nvSpPr>
        <p:spPr>
          <a:xfrm>
            <a:off x="2472990" y="1496416"/>
            <a:ext cx="1904400" cy="328298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1000" b="1">
                <a:solidFill>
                  <a:schemeClr val="tx1"/>
                </a:solidFill>
              </a:rPr>
              <a:t>情報提供・助言</a:t>
            </a:r>
            <a:endParaRPr lang="ja-JP" altLang="en-US" sz="1000" b="1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900" b="0">
                <a:solidFill>
                  <a:schemeClr val="tx1"/>
                </a:solidFill>
              </a:rPr>
              <a:t>[法第12条第1項]</a:t>
            </a:r>
            <a:endParaRPr lang="ja-JP" altLang="en-US" sz="900" b="0">
              <a:solidFill>
                <a:schemeClr val="tx1"/>
              </a:solidFill>
            </a:endParaRPr>
          </a:p>
        </p:txBody>
      </p:sp>
      <p:sp>
        <p:nvSpPr>
          <p:cNvPr id="1120" name="図形 18"/>
          <p:cNvSpPr/>
          <p:nvPr/>
        </p:nvSpPr>
        <p:spPr>
          <a:xfrm>
            <a:off x="2480910" y="1041616"/>
            <a:ext cx="1904400" cy="32405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1000" b="1">
                <a:solidFill>
                  <a:schemeClr val="tx1"/>
                </a:solidFill>
              </a:rPr>
              <a:t>現地確認(外観)・所有者等調査</a:t>
            </a:r>
            <a:endParaRPr lang="ja-JP" altLang="en-US" sz="1000" b="1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900" b="0">
                <a:solidFill>
                  <a:schemeClr val="tx1"/>
                </a:solidFill>
              </a:rPr>
              <a:t>[法第9条第1項、法第10条第1～3項]</a:t>
            </a:r>
            <a:endParaRPr lang="ja-JP" altLang="en-US" sz="900" b="1">
              <a:solidFill>
                <a:schemeClr val="tx1"/>
              </a:solidFill>
            </a:endParaRPr>
          </a:p>
        </p:txBody>
      </p:sp>
      <p:sp>
        <p:nvSpPr>
          <p:cNvPr id="1121" name="図形 20"/>
          <p:cNvSpPr/>
          <p:nvPr/>
        </p:nvSpPr>
        <p:spPr>
          <a:xfrm>
            <a:off x="550421" y="2577021"/>
            <a:ext cx="5757643" cy="306969"/>
          </a:xfrm>
          <a:prstGeom prst="roundRect">
            <a:avLst/>
          </a:prstGeom>
          <a:solidFill>
            <a:schemeClr val="bg1"/>
          </a:solidFill>
          <a:ln w="15875" cap="flat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1000" b="1">
                <a:solidFill>
                  <a:schemeClr val="tx1"/>
                </a:solidFill>
              </a:rPr>
              <a:t>管理不全空家等・特定空家等 基準に該当するか判断(判定)</a:t>
            </a:r>
            <a:endParaRPr lang="ja-JP" altLang="en-US" sz="1000" b="1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800" b="0">
                <a:solidFill>
                  <a:schemeClr val="tx1"/>
                </a:solidFill>
              </a:rPr>
              <a:t>庁内(WG･PT)にて空家特措法に基づく管理不全空家等または特定空家等（候補）に該当するか総合的に判断</a:t>
            </a:r>
            <a:endParaRPr lang="ja-JP" altLang="en-US" sz="800" b="0">
              <a:solidFill>
                <a:schemeClr val="tx1"/>
              </a:solidFill>
            </a:endParaRPr>
          </a:p>
        </p:txBody>
      </p:sp>
      <p:sp>
        <p:nvSpPr>
          <p:cNvPr id="1122" name="テキスト 23"/>
          <p:cNvSpPr txBox="1"/>
          <p:nvPr/>
        </p:nvSpPr>
        <p:spPr>
          <a:xfrm>
            <a:off x="5064296" y="1660565"/>
            <a:ext cx="410369" cy="123111"/>
          </a:xfrm>
          <a:prstGeom prst="rect">
            <a:avLst/>
          </a:prstGeom>
        </p:spPr>
        <p:txBody>
          <a:bodyPr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800" b="1">
                <a:solidFill>
                  <a:srgbClr val="FF0000"/>
                </a:solidFill>
              </a:rPr>
              <a:t>対応終了</a:t>
            </a:r>
            <a:endParaRPr lang="ja-JP" altLang="en-US" sz="800" b="1">
              <a:solidFill>
                <a:srgbClr val="FF0000"/>
              </a:solidFill>
            </a:endParaRPr>
          </a:p>
        </p:txBody>
      </p:sp>
      <p:sp>
        <p:nvSpPr>
          <p:cNvPr id="1123" name="テキスト 24"/>
          <p:cNvSpPr txBox="1"/>
          <p:nvPr/>
        </p:nvSpPr>
        <p:spPr>
          <a:xfrm>
            <a:off x="5066155" y="1146215"/>
            <a:ext cx="410369" cy="123111"/>
          </a:xfrm>
          <a:prstGeom prst="rect">
            <a:avLst/>
          </a:prstGeom>
        </p:spPr>
        <p:txBody>
          <a:bodyPr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800" b="1">
                <a:solidFill>
                  <a:srgbClr val="FF0000"/>
                </a:solidFill>
              </a:rPr>
              <a:t>対応終了</a:t>
            </a:r>
            <a:endParaRPr lang="ja-JP" altLang="en-US" sz="800" b="1">
              <a:solidFill>
                <a:srgbClr val="FF0000"/>
              </a:solidFill>
            </a:endParaRPr>
          </a:p>
        </p:txBody>
      </p:sp>
      <p:sp>
        <p:nvSpPr>
          <p:cNvPr id="1124" name="テキスト 26"/>
          <p:cNvSpPr txBox="1"/>
          <p:nvPr/>
        </p:nvSpPr>
        <p:spPr>
          <a:xfrm>
            <a:off x="4627829" y="1596207"/>
            <a:ext cx="179536" cy="107722"/>
          </a:xfrm>
          <a:prstGeom prst="rect">
            <a:avLst/>
          </a:prstGeom>
        </p:spPr>
        <p:txBody>
          <a:bodyPr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700" b="1">
                <a:solidFill>
                  <a:schemeClr val="accent6">
                    <a:lumMod val="75000"/>
                  </a:schemeClr>
                </a:solidFill>
              </a:rPr>
              <a:t>改善</a:t>
            </a:r>
            <a:endParaRPr lang="ja-JP" altLang="en-US" sz="700" b="1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25" name="テキスト 27"/>
          <p:cNvSpPr txBox="1"/>
          <p:nvPr/>
        </p:nvSpPr>
        <p:spPr>
          <a:xfrm>
            <a:off x="4444959" y="941589"/>
            <a:ext cx="615553" cy="200055"/>
          </a:xfrm>
          <a:prstGeom prst="rect">
            <a:avLst/>
          </a:prstGeom>
        </p:spPr>
        <p:txBody>
          <a:bodyPr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700" b="1">
                <a:solidFill>
                  <a:schemeClr val="accent6">
                    <a:lumMod val="75000"/>
                  </a:schemeClr>
                </a:solidFill>
              </a:rPr>
              <a:t>非該当</a:t>
            </a:r>
            <a:endParaRPr lang="ja-JP" altLang="en-US" sz="700" b="1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 lang="ja-JP" altLang="en-US"/>
            </a:pPr>
            <a:r>
              <a:rPr lang="ja-JP" altLang="en-US" sz="600" b="1">
                <a:solidFill>
                  <a:schemeClr val="accent6">
                    <a:lumMod val="75000"/>
                  </a:schemeClr>
                </a:solidFill>
              </a:rPr>
              <a:t>（空き家でない）</a:t>
            </a:r>
            <a:endParaRPr lang="ja-JP" altLang="en-US" sz="600" b="1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26" name="図形 28"/>
          <p:cNvSpPr/>
          <p:nvPr/>
        </p:nvSpPr>
        <p:spPr>
          <a:xfrm>
            <a:off x="550878" y="3224814"/>
            <a:ext cx="1080308" cy="45592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accent4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dist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</a:rPr>
              <a:t>管理不全空家等</a:t>
            </a:r>
            <a:endParaRPr lang="ja-JP" altLang="en-US" sz="900" b="1">
              <a:solidFill>
                <a:schemeClr val="tx1"/>
              </a:solidFill>
            </a:endParaRPr>
          </a:p>
          <a:p>
            <a:pPr algn="dist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</a:rPr>
              <a:t>特定空家等</a:t>
            </a:r>
            <a:endParaRPr lang="ja-JP" altLang="en-US" sz="900" b="1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</a:rPr>
              <a:t>(候補)に該当しない</a:t>
            </a:r>
            <a:endParaRPr lang="ja-JP" altLang="en-US" sz="900" b="1">
              <a:solidFill>
                <a:schemeClr val="tx1"/>
              </a:solidFill>
            </a:endParaRPr>
          </a:p>
        </p:txBody>
      </p:sp>
      <p:sp>
        <p:nvSpPr>
          <p:cNvPr id="1127" name="図形 29"/>
          <p:cNvSpPr/>
          <p:nvPr/>
        </p:nvSpPr>
        <p:spPr>
          <a:xfrm>
            <a:off x="549000" y="4040908"/>
            <a:ext cx="1080765" cy="32444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accent4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1000" b="1">
                <a:solidFill>
                  <a:schemeClr val="tx1"/>
                </a:solidFill>
              </a:rPr>
              <a:t>情報提供・助言</a:t>
            </a:r>
            <a:endParaRPr lang="ja-JP" altLang="en-US" sz="1000" b="1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900" b="0">
                <a:solidFill>
                  <a:schemeClr val="tx1"/>
                </a:solidFill>
              </a:rPr>
              <a:t>[法第12条第1項]</a:t>
            </a:r>
            <a:endParaRPr lang="ja-JP" altLang="en-US" sz="900" b="0">
              <a:solidFill>
                <a:schemeClr val="tx1"/>
              </a:solidFill>
            </a:endParaRPr>
          </a:p>
        </p:txBody>
      </p:sp>
      <p:sp>
        <p:nvSpPr>
          <p:cNvPr id="1128" name="図形 30"/>
          <p:cNvSpPr/>
          <p:nvPr/>
        </p:nvSpPr>
        <p:spPr>
          <a:xfrm>
            <a:off x="549000" y="4705981"/>
            <a:ext cx="1080765" cy="185524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accent4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1000" b="1">
                <a:solidFill>
                  <a:schemeClr val="tx1"/>
                </a:solidFill>
              </a:rPr>
              <a:t>経過観察</a:t>
            </a:r>
            <a:endParaRPr lang="ja-JP" altLang="en-US" sz="900" b="0">
              <a:solidFill>
                <a:schemeClr val="tx1"/>
              </a:solidFill>
            </a:endParaRPr>
          </a:p>
        </p:txBody>
      </p:sp>
      <p:sp>
        <p:nvSpPr>
          <p:cNvPr id="1129" name="図形 31"/>
          <p:cNvSpPr/>
          <p:nvPr/>
        </p:nvSpPr>
        <p:spPr>
          <a:xfrm>
            <a:off x="2049968" y="3223853"/>
            <a:ext cx="1216800" cy="306969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rgbClr val="0080FF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</a:rPr>
              <a:t>管理不全空家等</a:t>
            </a:r>
            <a:endParaRPr lang="ja-JP" altLang="en-US" sz="900" b="1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</a:rPr>
              <a:t>(候補)に該当</a:t>
            </a:r>
            <a:endParaRPr lang="ja-JP" altLang="en-US" sz="900" b="1">
              <a:solidFill>
                <a:schemeClr val="tx1"/>
              </a:solidFill>
            </a:endParaRPr>
          </a:p>
        </p:txBody>
      </p:sp>
      <p:sp>
        <p:nvSpPr>
          <p:cNvPr id="1130" name="図形 32"/>
          <p:cNvSpPr/>
          <p:nvPr/>
        </p:nvSpPr>
        <p:spPr>
          <a:xfrm>
            <a:off x="2049393" y="4173039"/>
            <a:ext cx="1216800" cy="167147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rgbClr val="0080FF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</a:rPr>
              <a:t>管理不全空家等</a:t>
            </a:r>
            <a:r>
              <a:rPr lang="ja-JP" altLang="en-US" sz="900" b="1">
                <a:solidFill>
                  <a:schemeClr val="tx1"/>
                </a:solidFill>
              </a:rPr>
              <a:t>の認定</a:t>
            </a:r>
            <a:endParaRPr lang="ja-JP" altLang="en-US" sz="900" b="1">
              <a:solidFill>
                <a:schemeClr val="tx1"/>
              </a:solidFill>
            </a:endParaRPr>
          </a:p>
        </p:txBody>
      </p:sp>
      <p:sp>
        <p:nvSpPr>
          <p:cNvPr id="1131" name="図形 34"/>
          <p:cNvSpPr/>
          <p:nvPr/>
        </p:nvSpPr>
        <p:spPr>
          <a:xfrm>
            <a:off x="2050693" y="4985617"/>
            <a:ext cx="1216800" cy="324024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rgbClr val="0080FF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1000" b="1">
                <a:solidFill>
                  <a:schemeClr val="tx1"/>
                </a:solidFill>
              </a:rPr>
              <a:t>指導</a:t>
            </a:r>
            <a:endParaRPr lang="ja-JP" altLang="en-US" sz="1000" b="1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900" b="0">
                <a:solidFill>
                  <a:schemeClr val="tx1"/>
                </a:solidFill>
              </a:rPr>
              <a:t>[法第13条第1項]</a:t>
            </a:r>
            <a:endParaRPr lang="ja-JP" altLang="en-US" sz="900" b="0">
              <a:solidFill>
                <a:schemeClr val="tx1"/>
              </a:solidFill>
            </a:endParaRPr>
          </a:p>
        </p:txBody>
      </p:sp>
      <p:sp>
        <p:nvSpPr>
          <p:cNvPr id="1132" name="図形 35"/>
          <p:cNvSpPr/>
          <p:nvPr/>
        </p:nvSpPr>
        <p:spPr>
          <a:xfrm>
            <a:off x="2050693" y="5941927"/>
            <a:ext cx="1216800" cy="324024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rgbClr val="0080FF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1000" b="1">
                <a:solidFill>
                  <a:schemeClr val="tx1"/>
                </a:solidFill>
              </a:rPr>
              <a:t>勧告</a:t>
            </a:r>
            <a:endParaRPr lang="ja-JP" altLang="en-US" sz="1000" b="1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900" b="0">
                <a:solidFill>
                  <a:schemeClr val="tx1"/>
                </a:solidFill>
              </a:rPr>
              <a:t>[法第13条第2項]</a:t>
            </a:r>
            <a:endParaRPr lang="ja-JP" altLang="en-US" sz="900" b="0">
              <a:solidFill>
                <a:schemeClr val="tx1"/>
              </a:solidFill>
            </a:endParaRPr>
          </a:p>
        </p:txBody>
      </p:sp>
      <p:sp>
        <p:nvSpPr>
          <p:cNvPr id="1133" name="図形 38"/>
          <p:cNvSpPr/>
          <p:nvPr/>
        </p:nvSpPr>
        <p:spPr>
          <a:xfrm>
            <a:off x="3931298" y="3234805"/>
            <a:ext cx="1011600" cy="306969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rgbClr val="FF8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</a:rPr>
              <a:t>特定空家等</a:t>
            </a:r>
            <a:endParaRPr lang="ja-JP" altLang="en-US" sz="900" b="1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</a:rPr>
              <a:t>(候補)に該当</a:t>
            </a:r>
            <a:endParaRPr lang="ja-JP" altLang="en-US" sz="900" b="1">
              <a:solidFill>
                <a:schemeClr val="tx1"/>
              </a:solidFill>
            </a:endParaRPr>
          </a:p>
        </p:txBody>
      </p:sp>
      <p:sp>
        <p:nvSpPr>
          <p:cNvPr id="1134" name="図形 39"/>
          <p:cNvSpPr/>
          <p:nvPr/>
        </p:nvSpPr>
        <p:spPr>
          <a:xfrm>
            <a:off x="3922145" y="4096297"/>
            <a:ext cx="1011600" cy="153485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rgbClr val="FF8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</a:rPr>
              <a:t>特定空家等の認定</a:t>
            </a:r>
            <a:endParaRPr lang="ja-JP" altLang="en-US" sz="900" b="1">
              <a:solidFill>
                <a:schemeClr val="tx1"/>
              </a:solidFill>
            </a:endParaRPr>
          </a:p>
        </p:txBody>
      </p:sp>
      <p:sp>
        <p:nvSpPr>
          <p:cNvPr id="1135" name="図形 40"/>
          <p:cNvSpPr/>
          <p:nvPr/>
        </p:nvSpPr>
        <p:spPr>
          <a:xfrm>
            <a:off x="3927619" y="4820211"/>
            <a:ext cx="1011600" cy="324024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rgbClr val="FF8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1000" b="1">
                <a:solidFill>
                  <a:schemeClr val="tx1"/>
                </a:solidFill>
              </a:rPr>
              <a:t>助言・指導</a:t>
            </a:r>
            <a:endParaRPr lang="ja-JP" altLang="en-US" sz="1000" b="1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900" b="0">
                <a:solidFill>
                  <a:schemeClr val="tx1"/>
                </a:solidFill>
              </a:rPr>
              <a:t>[法第22条第1項]</a:t>
            </a:r>
            <a:endParaRPr lang="ja-JP" altLang="en-US" sz="900" b="0">
              <a:solidFill>
                <a:schemeClr val="tx1"/>
              </a:solidFill>
            </a:endParaRPr>
          </a:p>
        </p:txBody>
      </p:sp>
      <p:sp>
        <p:nvSpPr>
          <p:cNvPr id="1136" name="図形 41"/>
          <p:cNvSpPr/>
          <p:nvPr/>
        </p:nvSpPr>
        <p:spPr>
          <a:xfrm>
            <a:off x="3932968" y="5706832"/>
            <a:ext cx="1011600" cy="324024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rgbClr val="FF8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1000" b="1">
                <a:solidFill>
                  <a:schemeClr val="tx1"/>
                </a:solidFill>
              </a:rPr>
              <a:t>勧告</a:t>
            </a:r>
            <a:endParaRPr lang="ja-JP" altLang="en-US" sz="1000" b="1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900" b="0">
                <a:solidFill>
                  <a:schemeClr val="tx1"/>
                </a:solidFill>
              </a:rPr>
              <a:t>[法第22条第2項]</a:t>
            </a:r>
            <a:endParaRPr lang="ja-JP" altLang="en-US" sz="900" b="0">
              <a:solidFill>
                <a:schemeClr val="tx1"/>
              </a:solidFill>
            </a:endParaRPr>
          </a:p>
        </p:txBody>
      </p:sp>
      <p:sp>
        <p:nvSpPr>
          <p:cNvPr id="1137" name="図形 42"/>
          <p:cNvSpPr/>
          <p:nvPr/>
        </p:nvSpPr>
        <p:spPr>
          <a:xfrm>
            <a:off x="3940979" y="6589453"/>
            <a:ext cx="1010376" cy="324024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rgbClr val="FF8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1000" b="1">
                <a:solidFill>
                  <a:schemeClr val="tx1"/>
                </a:solidFill>
              </a:rPr>
              <a:t>命令の事前通知</a:t>
            </a:r>
            <a:endParaRPr lang="ja-JP" altLang="en-US" sz="1000" b="1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900" b="0">
                <a:solidFill>
                  <a:schemeClr val="tx1"/>
                </a:solidFill>
              </a:rPr>
              <a:t>[法第22条第4項]</a:t>
            </a:r>
            <a:endParaRPr lang="ja-JP" altLang="en-US" sz="900" b="0">
              <a:solidFill>
                <a:schemeClr val="tx1"/>
              </a:solidFill>
            </a:endParaRPr>
          </a:p>
        </p:txBody>
      </p:sp>
      <p:sp>
        <p:nvSpPr>
          <p:cNvPr id="1138" name="図形 43"/>
          <p:cNvSpPr/>
          <p:nvPr/>
        </p:nvSpPr>
        <p:spPr>
          <a:xfrm>
            <a:off x="3940979" y="7465355"/>
            <a:ext cx="1011600" cy="324024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rgbClr val="FF8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1000" b="1">
                <a:solidFill>
                  <a:schemeClr val="tx1"/>
                </a:solidFill>
              </a:rPr>
              <a:t>命令</a:t>
            </a:r>
            <a:endParaRPr lang="ja-JP" altLang="en-US" sz="1000" b="1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900" b="0">
                <a:solidFill>
                  <a:schemeClr val="tx1"/>
                </a:solidFill>
              </a:rPr>
              <a:t>[法第22条第3項]</a:t>
            </a:r>
            <a:endParaRPr lang="ja-JP" altLang="en-US" sz="900" b="0">
              <a:solidFill>
                <a:schemeClr val="tx1"/>
              </a:solidFill>
            </a:endParaRPr>
          </a:p>
        </p:txBody>
      </p:sp>
      <p:sp>
        <p:nvSpPr>
          <p:cNvPr id="1139" name="図形 44"/>
          <p:cNvSpPr/>
          <p:nvPr/>
        </p:nvSpPr>
        <p:spPr>
          <a:xfrm>
            <a:off x="3940979" y="8347162"/>
            <a:ext cx="1011600" cy="324024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rgbClr val="FF8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1000" b="1">
                <a:solidFill>
                  <a:schemeClr val="tx1"/>
                </a:solidFill>
              </a:rPr>
              <a:t>行政代執行</a:t>
            </a:r>
            <a:endParaRPr lang="ja-JP" altLang="en-US" sz="1000" b="1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900" b="0">
                <a:solidFill>
                  <a:schemeClr val="tx1"/>
                </a:solidFill>
              </a:rPr>
              <a:t>[法第22条第9項]</a:t>
            </a:r>
            <a:endParaRPr lang="ja-JP" altLang="en-US" sz="900" b="0">
              <a:solidFill>
                <a:schemeClr val="tx1"/>
              </a:solidFill>
            </a:endParaRPr>
          </a:p>
        </p:txBody>
      </p:sp>
      <p:sp>
        <p:nvSpPr>
          <p:cNvPr id="1140" name="図形 45"/>
          <p:cNvSpPr/>
          <p:nvPr/>
        </p:nvSpPr>
        <p:spPr>
          <a:xfrm>
            <a:off x="5527446" y="9273000"/>
            <a:ext cx="1011600" cy="324024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rgbClr val="0080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1000" b="1">
                <a:solidFill>
                  <a:schemeClr val="tx1"/>
                </a:solidFill>
              </a:rPr>
              <a:t>略式代執行</a:t>
            </a:r>
            <a:endParaRPr lang="ja-JP" altLang="en-US" sz="1000" b="1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900" b="0">
                <a:solidFill>
                  <a:schemeClr val="tx1"/>
                </a:solidFill>
              </a:rPr>
              <a:t>[法第22条第10項]</a:t>
            </a:r>
            <a:endParaRPr lang="ja-JP" altLang="en-US" sz="900" b="0">
              <a:solidFill>
                <a:schemeClr val="tx1"/>
              </a:solidFill>
            </a:endParaRPr>
          </a:p>
        </p:txBody>
      </p:sp>
      <p:sp>
        <p:nvSpPr>
          <p:cNvPr id="1141" name="テキスト 47"/>
          <p:cNvSpPr txBox="1"/>
          <p:nvPr/>
        </p:nvSpPr>
        <p:spPr>
          <a:xfrm>
            <a:off x="228826" y="3598340"/>
            <a:ext cx="123111" cy="574699"/>
          </a:xfrm>
          <a:prstGeom prst="rect">
            <a:avLst/>
          </a:prstGeom>
        </p:spPr>
        <p:txBody>
          <a:bodyPr vert="eaVert" wrap="square" lIns="0" tIns="0" rIns="0" bIns="0">
            <a:spAutoFit/>
          </a:bodyPr>
          <a:p>
            <a:pPr>
              <a:defRPr lang="ja-JP" altLang="en-US"/>
            </a:pPr>
            <a:r>
              <a:rPr lang="ja-JP" altLang="en-US" sz="800" b="1"/>
              <a:t>状態の悪化</a:t>
            </a:r>
            <a:endParaRPr lang="ja-JP" altLang="en-US" sz="800" b="1"/>
          </a:p>
        </p:txBody>
      </p:sp>
      <p:sp>
        <p:nvSpPr>
          <p:cNvPr id="1142" name="テキスト 48"/>
          <p:cNvSpPr txBox="1"/>
          <p:nvPr/>
        </p:nvSpPr>
        <p:spPr>
          <a:xfrm>
            <a:off x="1780103" y="4205345"/>
            <a:ext cx="123111" cy="1296295"/>
          </a:xfrm>
          <a:prstGeom prst="rect">
            <a:avLst/>
          </a:prstGeom>
        </p:spPr>
        <p:txBody>
          <a:bodyPr vert="eaVert" wrap="square" lIns="0" tIns="0" rIns="0" bIns="0">
            <a:spAutoFit/>
          </a:bodyPr>
          <a:p>
            <a:pPr>
              <a:defRPr lang="ja-JP" altLang="en-US"/>
            </a:pPr>
            <a:r>
              <a:rPr lang="ja-JP" altLang="en-US" sz="800" b="1"/>
              <a:t>（特定空家等の候補抽出）</a:t>
            </a:r>
            <a:endParaRPr lang="ja-JP" altLang="en-US" sz="800" b="1"/>
          </a:p>
        </p:txBody>
      </p:sp>
      <p:sp>
        <p:nvSpPr>
          <p:cNvPr id="1143" name="テキスト 49"/>
          <p:cNvSpPr txBox="1"/>
          <p:nvPr/>
        </p:nvSpPr>
        <p:spPr>
          <a:xfrm>
            <a:off x="2300927" y="6550390"/>
            <a:ext cx="718145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700"/>
              <a:t>正当な理由なく</a:t>
            </a:r>
            <a:endParaRPr lang="ja-JP" altLang="en-US" sz="700"/>
          </a:p>
          <a:p>
            <a:pPr>
              <a:defRPr lang="ja-JP" altLang="en-US"/>
            </a:pPr>
            <a:r>
              <a:rPr lang="ja-JP" altLang="en-US" sz="700"/>
              <a:t>措置がなされない</a:t>
            </a:r>
            <a:endParaRPr lang="ja-JP" altLang="en-US" sz="700"/>
          </a:p>
        </p:txBody>
      </p:sp>
      <p:sp>
        <p:nvSpPr>
          <p:cNvPr id="1144" name="図形 54"/>
          <p:cNvSpPr/>
          <p:nvPr/>
        </p:nvSpPr>
        <p:spPr>
          <a:xfrm>
            <a:off x="1912740" y="2891923"/>
            <a:ext cx="227171" cy="410781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21600" y="21576"/>
                </a:moveTo>
                <a:lnTo>
                  <a:pt x="360" y="21576"/>
                </a:lnTo>
                <a:lnTo>
                  <a:pt x="360" y="0"/>
                </a:lnTo>
              </a:path>
            </a:pathLst>
          </a:custGeom>
          <a:noFill/>
          <a:ln w="31750" cap="flat" cmpd="sng" algn="ctr">
            <a:solidFill>
              <a:schemeClr val="bg1">
                <a:lumMod val="50000"/>
              </a:schemeClr>
            </a:solidFill>
            <a:prstDash val="sysDot"/>
            <a:miter lim="800000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45" name="テキスト 55"/>
          <p:cNvSpPr txBox="1"/>
          <p:nvPr/>
        </p:nvSpPr>
        <p:spPr>
          <a:xfrm>
            <a:off x="1780103" y="3675083"/>
            <a:ext cx="123111" cy="574699"/>
          </a:xfrm>
          <a:prstGeom prst="rect">
            <a:avLst/>
          </a:prstGeom>
        </p:spPr>
        <p:txBody>
          <a:bodyPr vert="eaVert" wrap="square" lIns="0" tIns="0" rIns="0" bIns="0">
            <a:spAutoFit/>
          </a:bodyPr>
          <a:p>
            <a:pPr>
              <a:defRPr lang="ja-JP" altLang="en-US"/>
            </a:pPr>
            <a:r>
              <a:rPr lang="ja-JP" altLang="en-US" sz="800" b="1"/>
              <a:t>状態の悪化</a:t>
            </a:r>
            <a:endParaRPr lang="ja-JP" altLang="en-US" sz="800" b="1"/>
          </a:p>
        </p:txBody>
      </p:sp>
      <p:sp>
        <p:nvSpPr>
          <p:cNvPr id="1146" name="テキスト 56"/>
          <p:cNvSpPr txBox="1"/>
          <p:nvPr/>
        </p:nvSpPr>
        <p:spPr>
          <a:xfrm>
            <a:off x="2256043" y="5761122"/>
            <a:ext cx="807913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700"/>
              <a:t>状態が改善されない</a:t>
            </a:r>
            <a:endParaRPr lang="ja-JP" altLang="en-US" sz="700"/>
          </a:p>
        </p:txBody>
      </p:sp>
      <p:sp>
        <p:nvSpPr>
          <p:cNvPr id="1147" name="テキスト 57"/>
          <p:cNvSpPr txBox="1"/>
          <p:nvPr/>
        </p:nvSpPr>
        <p:spPr>
          <a:xfrm>
            <a:off x="2782052" y="6311038"/>
            <a:ext cx="718145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p>
            <a:pPr algn="ctr">
              <a:defRPr lang="ja-JP" altLang="en-US"/>
            </a:pPr>
            <a:r>
              <a:rPr lang="ja-JP" altLang="en-US" sz="700" b="1" u="none">
                <a:highlight>
                  <a:srgbClr val="FFFF00"/>
                </a:highlight>
              </a:rPr>
              <a:t>固定資産税等の</a:t>
            </a:r>
            <a:endParaRPr lang="ja-JP" altLang="en-US" sz="700" b="1" u="none">
              <a:highlight>
                <a:srgbClr val="FFFF00"/>
              </a:highlight>
            </a:endParaRPr>
          </a:p>
          <a:p>
            <a:pPr algn="dist">
              <a:defRPr lang="ja-JP" altLang="en-US"/>
            </a:pPr>
            <a:r>
              <a:rPr lang="ja-JP" altLang="en-US" sz="700" b="1" u="none">
                <a:highlight>
                  <a:srgbClr val="FFFF00"/>
                </a:highlight>
              </a:rPr>
              <a:t>住宅用地特例除外</a:t>
            </a:r>
            <a:endParaRPr lang="ja-JP" altLang="en-US" sz="700" b="1" u="none">
              <a:highlight>
                <a:srgbClr val="FFFF00"/>
              </a:highlight>
            </a:endParaRPr>
          </a:p>
        </p:txBody>
      </p:sp>
      <p:sp>
        <p:nvSpPr>
          <p:cNvPr id="1148" name="図形 52"/>
          <p:cNvSpPr/>
          <p:nvPr/>
        </p:nvSpPr>
        <p:spPr>
          <a:xfrm>
            <a:off x="2050693" y="6913477"/>
            <a:ext cx="1217375" cy="168457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rgbClr val="0080FF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900" b="0">
                <a:solidFill>
                  <a:schemeClr val="tx1"/>
                </a:solidFill>
              </a:rPr>
              <a:t>特定空家等の候補抽出</a:t>
            </a:r>
            <a:endParaRPr lang="ja-JP" altLang="en-US" sz="900" b="0">
              <a:solidFill>
                <a:schemeClr val="tx1"/>
              </a:solidFill>
            </a:endParaRPr>
          </a:p>
        </p:txBody>
      </p:sp>
      <p:sp>
        <p:nvSpPr>
          <p:cNvPr id="1149" name="図形 60"/>
          <p:cNvSpPr/>
          <p:nvPr/>
        </p:nvSpPr>
        <p:spPr>
          <a:xfrm>
            <a:off x="4444959" y="4521116"/>
            <a:ext cx="1741821" cy="475104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22"/>
                </a:moveTo>
                <a:lnTo>
                  <a:pt x="21538" y="22"/>
                </a:lnTo>
                <a:lnTo>
                  <a:pt x="21538" y="21600"/>
                </a:lnTo>
              </a:path>
            </a:pathLst>
          </a:custGeom>
          <a:noFill/>
          <a:ln w="28575" cap="flat" cmpd="sng" algn="ctr">
            <a:solidFill>
              <a:srgbClr val="008000"/>
            </a:solidFill>
            <a:prstDash val="solid"/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50" name="テキスト 61"/>
          <p:cNvSpPr txBox="1"/>
          <p:nvPr/>
        </p:nvSpPr>
        <p:spPr>
          <a:xfrm>
            <a:off x="4033141" y="5513149"/>
            <a:ext cx="807913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700"/>
              <a:t>状態が改善されない</a:t>
            </a:r>
            <a:endParaRPr lang="ja-JP" altLang="en-US" sz="700"/>
          </a:p>
        </p:txBody>
      </p:sp>
      <p:sp>
        <p:nvSpPr>
          <p:cNvPr id="1151" name="テキスト 62"/>
          <p:cNvSpPr txBox="1"/>
          <p:nvPr/>
        </p:nvSpPr>
        <p:spPr>
          <a:xfrm>
            <a:off x="4087707" y="6334946"/>
            <a:ext cx="718145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700"/>
              <a:t>正当な理由なく</a:t>
            </a:r>
            <a:endParaRPr lang="ja-JP" altLang="en-US" sz="700"/>
          </a:p>
          <a:p>
            <a:pPr>
              <a:defRPr lang="ja-JP" altLang="en-US"/>
            </a:pPr>
            <a:r>
              <a:rPr lang="ja-JP" altLang="en-US" sz="700"/>
              <a:t>措置がなされない</a:t>
            </a:r>
            <a:endParaRPr lang="ja-JP" altLang="en-US" sz="700"/>
          </a:p>
        </p:txBody>
      </p:sp>
      <p:sp>
        <p:nvSpPr>
          <p:cNvPr id="1152" name="テキスト 63"/>
          <p:cNvSpPr txBox="1"/>
          <p:nvPr/>
        </p:nvSpPr>
        <p:spPr>
          <a:xfrm>
            <a:off x="4085887" y="7210994"/>
            <a:ext cx="718145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700"/>
              <a:t>正当な理由なく</a:t>
            </a:r>
            <a:endParaRPr lang="ja-JP" altLang="en-US" sz="700"/>
          </a:p>
          <a:p>
            <a:pPr>
              <a:defRPr lang="ja-JP" altLang="en-US"/>
            </a:pPr>
            <a:r>
              <a:rPr lang="ja-JP" altLang="en-US" sz="700"/>
              <a:t>措置がなされない</a:t>
            </a:r>
            <a:endParaRPr lang="ja-JP" altLang="en-US" sz="700"/>
          </a:p>
        </p:txBody>
      </p:sp>
      <p:sp>
        <p:nvSpPr>
          <p:cNvPr id="1153" name="テキスト 64"/>
          <p:cNvSpPr txBox="1"/>
          <p:nvPr/>
        </p:nvSpPr>
        <p:spPr>
          <a:xfrm>
            <a:off x="4607482" y="6092657"/>
            <a:ext cx="718145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p>
            <a:pPr algn="ctr">
              <a:defRPr lang="ja-JP" altLang="en-US"/>
            </a:pPr>
            <a:r>
              <a:rPr lang="ja-JP" altLang="en-US" sz="700" b="1">
                <a:highlight>
                  <a:srgbClr val="FFFF00"/>
                </a:highlight>
              </a:rPr>
              <a:t>固定資産税等の</a:t>
            </a:r>
            <a:endParaRPr lang="ja-JP" altLang="en-US" sz="700" b="1">
              <a:highlight>
                <a:srgbClr val="FFFF00"/>
              </a:highlight>
            </a:endParaRPr>
          </a:p>
          <a:p>
            <a:pPr algn="dist">
              <a:defRPr lang="ja-JP" altLang="en-US"/>
            </a:pPr>
            <a:r>
              <a:rPr lang="ja-JP" altLang="en-US" sz="700" b="1">
                <a:highlight>
                  <a:srgbClr val="FFFF00"/>
                </a:highlight>
              </a:rPr>
              <a:t>住宅用地特例除外</a:t>
            </a:r>
            <a:endParaRPr lang="ja-JP" altLang="en-US" sz="700" b="1">
              <a:highlight>
                <a:srgbClr val="FFFF00"/>
              </a:highlight>
            </a:endParaRPr>
          </a:p>
        </p:txBody>
      </p:sp>
      <p:sp>
        <p:nvSpPr>
          <p:cNvPr id="1154" name="テキスト 69"/>
          <p:cNvSpPr txBox="1"/>
          <p:nvPr/>
        </p:nvSpPr>
        <p:spPr>
          <a:xfrm>
            <a:off x="4085887" y="8049074"/>
            <a:ext cx="718145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700"/>
              <a:t>措置がなされない</a:t>
            </a:r>
            <a:endParaRPr lang="ja-JP" altLang="en-US" sz="700"/>
          </a:p>
        </p:txBody>
      </p:sp>
      <p:sp>
        <p:nvSpPr>
          <p:cNvPr id="1155" name="テキスト 70"/>
          <p:cNvSpPr txBox="1"/>
          <p:nvPr/>
        </p:nvSpPr>
        <p:spPr>
          <a:xfrm>
            <a:off x="6186797" y="5817000"/>
            <a:ext cx="123111" cy="2447518"/>
          </a:xfrm>
          <a:prstGeom prst="rect">
            <a:avLst/>
          </a:prstGeom>
        </p:spPr>
        <p:txBody>
          <a:bodyPr vert="eaVert" wrap="square" lIns="0" tIns="0" rIns="0" bIns="0">
            <a:spAutoFit/>
          </a:bodyPr>
          <a:p>
            <a:pPr>
              <a:defRPr lang="ja-JP" altLang="en-US"/>
            </a:pPr>
            <a:r>
              <a:rPr lang="ja-JP" altLang="en-US" sz="800" b="1">
                <a:solidFill>
                  <a:srgbClr val="008000"/>
                </a:solidFill>
              </a:rPr>
              <a:t>過失がなく所有者等を確知することができない場合</a:t>
            </a:r>
            <a:endParaRPr lang="ja-JP" altLang="en-US" sz="800" b="1">
              <a:solidFill>
                <a:srgbClr val="008000"/>
              </a:solidFill>
            </a:endParaRPr>
          </a:p>
        </p:txBody>
      </p:sp>
      <p:sp>
        <p:nvSpPr>
          <p:cNvPr id="1156" name="図形 71"/>
          <p:cNvSpPr/>
          <p:nvPr/>
        </p:nvSpPr>
        <p:spPr>
          <a:xfrm>
            <a:off x="4781321" y="8821158"/>
            <a:ext cx="1011600" cy="324024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rgbClr val="7030A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1000" b="1">
                <a:solidFill>
                  <a:schemeClr val="tx1"/>
                </a:solidFill>
              </a:rPr>
              <a:t>緊急代執行</a:t>
            </a:r>
            <a:endParaRPr lang="ja-JP" altLang="en-US" sz="1000" b="1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900" b="0">
                <a:solidFill>
                  <a:schemeClr val="tx1"/>
                </a:solidFill>
              </a:rPr>
              <a:t>[法第22条第11項]</a:t>
            </a:r>
            <a:endParaRPr lang="ja-JP" altLang="en-US" sz="900" b="0">
              <a:solidFill>
                <a:schemeClr val="tx1"/>
              </a:solidFill>
            </a:endParaRPr>
          </a:p>
        </p:txBody>
      </p:sp>
      <p:sp>
        <p:nvSpPr>
          <p:cNvPr id="1157" name="図形 72"/>
          <p:cNvSpPr/>
          <p:nvPr/>
        </p:nvSpPr>
        <p:spPr>
          <a:xfrm>
            <a:off x="4943544" y="5788564"/>
            <a:ext cx="557116" cy="3032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28"/>
                </a:moveTo>
                <a:lnTo>
                  <a:pt x="21486" y="28"/>
                </a:lnTo>
                <a:lnTo>
                  <a:pt x="21486" y="21600"/>
                </a:lnTo>
              </a:path>
            </a:pathLst>
          </a:custGeom>
          <a:noFill/>
          <a:ln w="28575" cap="flat" cmpd="sng" algn="ctr">
            <a:solidFill>
              <a:srgbClr val="7030A0"/>
            </a:solidFill>
            <a:prstDash val="solid"/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58" name="テキスト 73"/>
          <p:cNvSpPr txBox="1"/>
          <p:nvPr/>
        </p:nvSpPr>
        <p:spPr>
          <a:xfrm>
            <a:off x="5500660" y="6913477"/>
            <a:ext cx="123111" cy="1025922"/>
          </a:xfrm>
          <a:prstGeom prst="rect">
            <a:avLst/>
          </a:prstGeom>
        </p:spPr>
        <p:txBody>
          <a:bodyPr vert="eaVert"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800" b="1">
                <a:solidFill>
                  <a:srgbClr val="7030A0"/>
                </a:solidFill>
              </a:rPr>
              <a:t>災害その他非常の場合</a:t>
            </a:r>
            <a:endParaRPr lang="ja-JP" altLang="en-US" sz="800" b="1">
              <a:solidFill>
                <a:srgbClr val="7030A0"/>
              </a:solidFill>
            </a:endParaRPr>
          </a:p>
        </p:txBody>
      </p:sp>
      <p:sp>
        <p:nvSpPr>
          <p:cNvPr id="1159" name="図形 75"/>
          <p:cNvSpPr/>
          <p:nvPr/>
        </p:nvSpPr>
        <p:spPr>
          <a:xfrm>
            <a:off x="3266035" y="5372100"/>
            <a:ext cx="1130705" cy="261041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21600" y="28"/>
                </a:moveTo>
                <a:lnTo>
                  <a:pt x="8509" y="28"/>
                </a:lnTo>
                <a:lnTo>
                  <a:pt x="8509" y="21600"/>
                </a:lnTo>
                <a:lnTo>
                  <a:pt x="0" y="21600"/>
                </a:lnTo>
              </a:path>
            </a:pathLst>
          </a:custGeom>
          <a:noFill/>
          <a:ln w="28575" cap="flat" cmpd="sng" algn="ctr">
            <a:solidFill>
              <a:schemeClr val="accent4">
                <a:lumMod val="60000"/>
                <a:lumOff val="40000"/>
              </a:schemeClr>
            </a:solidFill>
            <a:prstDash val="sysDot"/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60" name="直線 76"/>
          <p:cNvSpPr/>
          <p:nvPr/>
        </p:nvSpPr>
        <p:spPr>
          <a:xfrm flipH="1">
            <a:off x="3717000" y="6198870"/>
            <a:ext cx="679740" cy="0"/>
          </a:xfrm>
          <a:prstGeom prst="line">
            <a:avLst/>
          </a:prstGeom>
          <a:ln w="28575" cap="flat" cmpd="sng" algn="ctr">
            <a:solidFill>
              <a:schemeClr val="accent4">
                <a:lumMod val="60000"/>
                <a:lumOff val="40000"/>
              </a:schemeClr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61" name="直線 77"/>
          <p:cNvSpPr/>
          <p:nvPr/>
        </p:nvSpPr>
        <p:spPr>
          <a:xfrm flipH="1">
            <a:off x="3716517" y="7082790"/>
            <a:ext cx="680223" cy="0"/>
          </a:xfrm>
          <a:prstGeom prst="line">
            <a:avLst/>
          </a:prstGeom>
          <a:ln w="28575" cap="flat" cmpd="sng" algn="ctr">
            <a:solidFill>
              <a:schemeClr val="accent4">
                <a:lumMod val="60000"/>
                <a:lumOff val="40000"/>
              </a:schemeClr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62" name="直線 78"/>
          <p:cNvSpPr/>
          <p:nvPr/>
        </p:nvSpPr>
        <p:spPr>
          <a:xfrm flipH="1">
            <a:off x="3716294" y="7978140"/>
            <a:ext cx="703306" cy="3630"/>
          </a:xfrm>
          <a:prstGeom prst="line">
            <a:avLst/>
          </a:prstGeom>
          <a:ln w="28575" cap="flat" cmpd="sng" algn="ctr">
            <a:solidFill>
              <a:schemeClr val="accent4">
                <a:lumMod val="60000"/>
                <a:lumOff val="40000"/>
              </a:schemeClr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63" name="図形 79"/>
          <p:cNvSpPr/>
          <p:nvPr/>
        </p:nvSpPr>
        <p:spPr>
          <a:xfrm>
            <a:off x="2032720" y="7916539"/>
            <a:ext cx="1217375" cy="137947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chemeClr val="accent4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800" b="0">
                <a:solidFill>
                  <a:schemeClr val="tx1"/>
                </a:solidFill>
              </a:rPr>
              <a:t>特定空家等の認定解除</a:t>
            </a:r>
            <a:endParaRPr lang="ja-JP" altLang="en-US" sz="800" b="0">
              <a:solidFill>
                <a:schemeClr val="tx1"/>
              </a:solidFill>
            </a:endParaRPr>
          </a:p>
        </p:txBody>
      </p:sp>
      <p:sp>
        <p:nvSpPr>
          <p:cNvPr id="1164" name="テキスト 80"/>
          <p:cNvSpPr txBox="1"/>
          <p:nvPr/>
        </p:nvSpPr>
        <p:spPr>
          <a:xfrm>
            <a:off x="3599257" y="7041000"/>
            <a:ext cx="92333" cy="692497"/>
          </a:xfrm>
          <a:prstGeom prst="rect">
            <a:avLst/>
          </a:prstGeom>
        </p:spPr>
        <p:txBody>
          <a:bodyPr vert="eaVert"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600" b="0">
                <a:solidFill>
                  <a:schemeClr val="tx1"/>
                </a:solidFill>
              </a:rPr>
              <a:t>是正が行われた場合</a:t>
            </a:r>
            <a:endParaRPr lang="ja-JP" altLang="en-US" sz="600" b="0">
              <a:solidFill>
                <a:schemeClr val="tx1"/>
              </a:solidFill>
            </a:endParaRPr>
          </a:p>
        </p:txBody>
      </p:sp>
      <p:sp>
        <p:nvSpPr>
          <p:cNvPr id="1165" name="図形 81"/>
          <p:cNvSpPr/>
          <p:nvPr/>
        </p:nvSpPr>
        <p:spPr>
          <a:xfrm>
            <a:off x="1257300" y="5501640"/>
            <a:ext cx="1362551" cy="192499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21600" y="40"/>
                </a:moveTo>
                <a:lnTo>
                  <a:pt x="60" y="40"/>
                </a:lnTo>
                <a:lnTo>
                  <a:pt x="60" y="21600"/>
                </a:lnTo>
              </a:path>
            </a:pathLst>
          </a:custGeom>
          <a:noFill/>
          <a:ln w="28575" cap="flat" cmpd="sng" algn="ctr">
            <a:solidFill>
              <a:schemeClr val="accent4">
                <a:lumMod val="60000"/>
                <a:lumOff val="40000"/>
              </a:schemeClr>
            </a:solidFill>
            <a:prstDash val="sysDot"/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66" name="直線 82"/>
          <p:cNvSpPr/>
          <p:nvPr/>
        </p:nvSpPr>
        <p:spPr>
          <a:xfrm flipH="1">
            <a:off x="1258729" y="6419850"/>
            <a:ext cx="1362551" cy="0"/>
          </a:xfrm>
          <a:prstGeom prst="line">
            <a:avLst/>
          </a:prstGeom>
          <a:ln w="28575" cap="flat" cmpd="sng" algn="ctr">
            <a:solidFill>
              <a:schemeClr val="accent4">
                <a:lumMod val="60000"/>
                <a:lumOff val="40000"/>
              </a:schemeClr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67" name="図形 83"/>
          <p:cNvSpPr/>
          <p:nvPr/>
        </p:nvSpPr>
        <p:spPr>
          <a:xfrm>
            <a:off x="685839" y="7426630"/>
            <a:ext cx="1217375" cy="136443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chemeClr val="accent4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800" b="0">
                <a:solidFill>
                  <a:schemeClr val="tx1"/>
                </a:solidFill>
              </a:rPr>
              <a:t>管理不全等の認定解除</a:t>
            </a:r>
            <a:endParaRPr lang="ja-JP" altLang="en-US" sz="800" b="0">
              <a:solidFill>
                <a:schemeClr val="tx1"/>
              </a:solidFill>
            </a:endParaRPr>
          </a:p>
        </p:txBody>
      </p:sp>
      <p:sp>
        <p:nvSpPr>
          <p:cNvPr id="1168" name="テキスト 84"/>
          <p:cNvSpPr txBox="1"/>
          <p:nvPr/>
        </p:nvSpPr>
        <p:spPr>
          <a:xfrm>
            <a:off x="1155049" y="6526482"/>
            <a:ext cx="92333" cy="692497"/>
          </a:xfrm>
          <a:prstGeom prst="rect">
            <a:avLst/>
          </a:prstGeom>
        </p:spPr>
        <p:txBody>
          <a:bodyPr vert="eaVert"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600" b="0">
                <a:solidFill>
                  <a:schemeClr val="tx1"/>
                </a:solidFill>
              </a:rPr>
              <a:t>是正が行われた場合</a:t>
            </a:r>
            <a:endParaRPr lang="ja-JP" altLang="en-US" sz="600" b="0">
              <a:solidFill>
                <a:schemeClr val="tx1"/>
              </a:solidFill>
            </a:endParaRPr>
          </a:p>
        </p:txBody>
      </p:sp>
      <p:sp>
        <p:nvSpPr>
          <p:cNvPr id="1169" name="テキスト 86"/>
          <p:cNvSpPr txBox="1"/>
          <p:nvPr/>
        </p:nvSpPr>
        <p:spPr>
          <a:xfrm>
            <a:off x="2791344" y="2948430"/>
            <a:ext cx="807913" cy="246221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p>
            <a:pPr algn="ctr">
              <a:defRPr lang="ja-JP" altLang="en-US"/>
            </a:pPr>
            <a:r>
              <a:rPr lang="ja-JP" altLang="en-US" sz="900" b="1">
                <a:solidFill>
                  <a:srgbClr val="004AFF"/>
                </a:solidFill>
                <a:latin typeface="HGPｺﾞｼｯｸE"/>
                <a:ea typeface="HGPｺﾞｼｯｸE"/>
              </a:rPr>
              <a:t>管理不全空家等</a:t>
            </a:r>
            <a:endParaRPr lang="ja-JP" altLang="en-US" sz="900" b="1">
              <a:solidFill>
                <a:srgbClr val="004AFF"/>
              </a:solidFill>
              <a:latin typeface="HGPｺﾞｼｯｸE"/>
              <a:ea typeface="HGPｺﾞｼｯｸE"/>
            </a:endParaRPr>
          </a:p>
          <a:p>
            <a:pPr algn="ctr">
              <a:defRPr lang="ja-JP" altLang="en-US"/>
            </a:pPr>
            <a:r>
              <a:rPr lang="ja-JP" altLang="en-US" sz="700" b="1">
                <a:solidFill>
                  <a:srgbClr val="004AFF"/>
                </a:solidFill>
                <a:latin typeface="HGPｺﾞｼｯｸE"/>
                <a:ea typeface="HGPｺﾞｼｯｸE"/>
              </a:rPr>
              <a:t>（法第13条第1項）</a:t>
            </a:r>
            <a:endParaRPr lang="ja-JP" altLang="en-US" sz="700" b="1">
              <a:solidFill>
                <a:srgbClr val="004AFF"/>
              </a:solidFill>
              <a:latin typeface="HGPｺﾞｼｯｸE"/>
              <a:ea typeface="HGPｺﾞｼｯｸE"/>
            </a:endParaRPr>
          </a:p>
        </p:txBody>
      </p:sp>
      <p:sp>
        <p:nvSpPr>
          <p:cNvPr id="1170" name="テキスト 87"/>
          <p:cNvSpPr txBox="1"/>
          <p:nvPr/>
        </p:nvSpPr>
        <p:spPr>
          <a:xfrm>
            <a:off x="4729402" y="2963670"/>
            <a:ext cx="637995" cy="246221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p>
            <a:pPr algn="ctr">
              <a:defRPr lang="ja-JP" altLang="en-US"/>
            </a:pPr>
            <a:r>
              <a:rPr lang="ja-JP" altLang="en-US" sz="900" b="1">
                <a:solidFill>
                  <a:srgbClr val="004AFF"/>
                </a:solidFill>
                <a:latin typeface="HGPｺﾞｼｯｸE"/>
                <a:ea typeface="HGPｺﾞｼｯｸE"/>
              </a:rPr>
              <a:t>特定空家等</a:t>
            </a:r>
            <a:endParaRPr lang="ja-JP" altLang="en-US" sz="900" b="1">
              <a:solidFill>
                <a:srgbClr val="004AFF"/>
              </a:solidFill>
              <a:latin typeface="HGPｺﾞｼｯｸE"/>
              <a:ea typeface="HGPｺﾞｼｯｸE"/>
            </a:endParaRPr>
          </a:p>
          <a:p>
            <a:pPr algn="ctr">
              <a:defRPr lang="ja-JP" altLang="en-US"/>
            </a:pPr>
            <a:r>
              <a:rPr lang="ja-JP" altLang="en-US" sz="700" b="1">
                <a:solidFill>
                  <a:srgbClr val="004AFF"/>
                </a:solidFill>
                <a:latin typeface="HGPｺﾞｼｯｸE"/>
                <a:ea typeface="HGPｺﾞｼｯｸE"/>
              </a:rPr>
              <a:t>（法第2条第2項）</a:t>
            </a:r>
            <a:endParaRPr lang="ja-JP" altLang="en-US" sz="700" b="1">
              <a:solidFill>
                <a:srgbClr val="004AFF"/>
              </a:solidFill>
              <a:latin typeface="HGPｺﾞｼｯｸE"/>
              <a:ea typeface="HGPｺﾞｼｯｸE"/>
            </a:endParaRPr>
          </a:p>
        </p:txBody>
      </p:sp>
      <p:sp>
        <p:nvSpPr>
          <p:cNvPr id="1171" name="テキスト 88"/>
          <p:cNvSpPr txBox="1"/>
          <p:nvPr/>
        </p:nvSpPr>
        <p:spPr>
          <a:xfrm>
            <a:off x="3657600" y="2396865"/>
            <a:ext cx="1000274" cy="9233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p>
            <a:pPr algn="ctr">
              <a:defRPr lang="ja-JP" altLang="en-US"/>
            </a:pPr>
            <a:r>
              <a:rPr lang="ja-JP" altLang="en-US" sz="600" b="0">
                <a:solidFill>
                  <a:srgbClr val="004AFF"/>
                </a:solidFill>
                <a:latin typeface="ＭＳ ゴシック"/>
                <a:ea typeface="ＭＳ ゴシック"/>
              </a:rPr>
              <a:t>立入調査を拒否した場合過料</a:t>
            </a:r>
            <a:endParaRPr lang="ja-JP" altLang="en-US" sz="600" b="0">
              <a:solidFill>
                <a:srgbClr val="004AFF"/>
              </a:solidFill>
              <a:latin typeface="ＭＳ ゴシック"/>
              <a:ea typeface="ＭＳ ゴシック"/>
            </a:endParaRPr>
          </a:p>
        </p:txBody>
      </p:sp>
      <p:sp>
        <p:nvSpPr>
          <p:cNvPr id="1172" name="テキスト 90"/>
          <p:cNvSpPr txBox="1"/>
          <p:nvPr/>
        </p:nvSpPr>
        <p:spPr>
          <a:xfrm>
            <a:off x="4501898" y="7847065"/>
            <a:ext cx="769441" cy="9233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p>
            <a:pPr algn="ctr">
              <a:defRPr lang="ja-JP" altLang="en-US"/>
            </a:pPr>
            <a:r>
              <a:rPr lang="ja-JP" altLang="en-US" sz="600" b="0">
                <a:solidFill>
                  <a:srgbClr val="004AFF"/>
                </a:solidFill>
                <a:latin typeface="ＭＳ ゴシック"/>
                <a:ea typeface="ＭＳ ゴシック"/>
              </a:rPr>
              <a:t>命令に違反すると過料</a:t>
            </a:r>
            <a:endParaRPr lang="ja-JP" altLang="en-US" sz="600" b="0">
              <a:solidFill>
                <a:srgbClr val="004AFF"/>
              </a:solidFill>
              <a:latin typeface="ＭＳ ゴシック"/>
              <a:ea typeface="ＭＳ ゴシック"/>
            </a:endParaRPr>
          </a:p>
        </p:txBody>
      </p:sp>
      <p:sp>
        <p:nvSpPr>
          <p:cNvPr id="1173" name="テキスト 91"/>
          <p:cNvSpPr txBox="1"/>
          <p:nvPr/>
        </p:nvSpPr>
        <p:spPr>
          <a:xfrm>
            <a:off x="3771456" y="8697831"/>
            <a:ext cx="923330" cy="9233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p>
            <a:pPr algn="ctr">
              <a:defRPr lang="ja-JP" altLang="en-US"/>
            </a:pPr>
            <a:r>
              <a:rPr lang="ja-JP" altLang="en-US" sz="600" b="0">
                <a:solidFill>
                  <a:srgbClr val="004AFF"/>
                </a:solidFill>
                <a:latin typeface="ＭＳ ゴシック"/>
                <a:ea typeface="ＭＳ ゴシック"/>
              </a:rPr>
              <a:t>代執行費用は所有者等負担</a:t>
            </a:r>
            <a:endParaRPr lang="ja-JP" altLang="en-US" sz="600" b="0">
              <a:solidFill>
                <a:srgbClr val="004AFF"/>
              </a:solidFill>
              <a:latin typeface="ＭＳ ゴシック"/>
              <a:ea typeface="ＭＳ ゴシック"/>
            </a:endParaRPr>
          </a:p>
        </p:txBody>
      </p:sp>
      <p:sp>
        <p:nvSpPr>
          <p:cNvPr id="1174" name="テキスト 92"/>
          <p:cNvSpPr txBox="1"/>
          <p:nvPr/>
        </p:nvSpPr>
        <p:spPr>
          <a:xfrm>
            <a:off x="4575366" y="9166461"/>
            <a:ext cx="923330" cy="9233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p>
            <a:pPr algn="ctr">
              <a:defRPr lang="ja-JP" altLang="en-US"/>
            </a:pPr>
            <a:r>
              <a:rPr lang="ja-JP" altLang="en-US" sz="600" b="0">
                <a:solidFill>
                  <a:srgbClr val="004AFF"/>
                </a:solidFill>
                <a:latin typeface="ＭＳ ゴシック"/>
                <a:ea typeface="ＭＳ ゴシック"/>
              </a:rPr>
              <a:t>代執行費用は所有者等負担</a:t>
            </a:r>
            <a:endParaRPr lang="ja-JP" altLang="en-US" sz="600" b="0">
              <a:solidFill>
                <a:srgbClr val="004AFF"/>
              </a:solidFill>
              <a:latin typeface="ＭＳ ゴシック"/>
              <a:ea typeface="ＭＳ ゴシック"/>
            </a:endParaRPr>
          </a:p>
        </p:txBody>
      </p:sp>
      <p:sp>
        <p:nvSpPr>
          <p:cNvPr id="1175" name="テキスト 93"/>
          <p:cNvSpPr txBox="1"/>
          <p:nvPr/>
        </p:nvSpPr>
        <p:spPr>
          <a:xfrm>
            <a:off x="4479241" y="6948426"/>
            <a:ext cx="846386" cy="184666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p>
            <a:pPr algn="ctr">
              <a:defRPr lang="ja-JP" altLang="en-US"/>
            </a:pPr>
            <a:r>
              <a:rPr lang="ja-JP" altLang="en-US" sz="600" b="0">
                <a:solidFill>
                  <a:srgbClr val="004AFF"/>
                </a:solidFill>
                <a:latin typeface="ＭＳ ゴシック"/>
                <a:ea typeface="ＭＳ ゴシック"/>
              </a:rPr>
              <a:t>●意見書の提出機会付与</a:t>
            </a:r>
            <a:endParaRPr lang="ja-JP" altLang="en-US" sz="600" b="0">
              <a:solidFill>
                <a:srgbClr val="004AFF"/>
              </a:solidFill>
              <a:latin typeface="ＭＳ ゴシック"/>
              <a:ea typeface="ＭＳ ゴシック"/>
            </a:endParaRPr>
          </a:p>
          <a:p>
            <a:pPr algn="ctr">
              <a:defRPr lang="ja-JP" altLang="en-US"/>
            </a:pPr>
            <a:r>
              <a:rPr lang="ja-JP" altLang="en-US" sz="600" b="0">
                <a:solidFill>
                  <a:srgbClr val="004AFF"/>
                </a:solidFill>
                <a:latin typeface="ＭＳ ゴシック"/>
                <a:ea typeface="ＭＳ ゴシック"/>
              </a:rPr>
              <a:t>[法第22条第4～8項]</a:t>
            </a:r>
            <a:endParaRPr lang="ja-JP" altLang="en-US" sz="600" b="0">
              <a:solidFill>
                <a:srgbClr val="004AFF"/>
              </a:solidFill>
              <a:latin typeface="ＭＳ ゴシック"/>
              <a:ea typeface="ＭＳ ゴシック"/>
            </a:endParaRPr>
          </a:p>
        </p:txBody>
      </p:sp>
      <p:sp>
        <p:nvSpPr>
          <p:cNvPr id="1176" name="テキスト 94"/>
          <p:cNvSpPr txBox="1"/>
          <p:nvPr/>
        </p:nvSpPr>
        <p:spPr>
          <a:xfrm>
            <a:off x="4525687" y="8187803"/>
            <a:ext cx="538609" cy="9233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p>
            <a:pPr algn="ctr">
              <a:defRPr lang="ja-JP" altLang="en-US"/>
            </a:pPr>
            <a:r>
              <a:rPr lang="ja-JP" altLang="en-US" sz="600" b="0">
                <a:solidFill>
                  <a:srgbClr val="004AFF"/>
                </a:solidFill>
                <a:latin typeface="ＭＳ ゴシック"/>
                <a:ea typeface="ＭＳ ゴシック"/>
              </a:rPr>
              <a:t>●戒告、再戒告</a:t>
            </a:r>
            <a:endParaRPr lang="ja-JP" altLang="en-US" sz="600" b="0">
              <a:solidFill>
                <a:srgbClr val="004AFF"/>
              </a:solidFill>
              <a:latin typeface="ＭＳ ゴシック"/>
              <a:ea typeface="ＭＳ ゴシック"/>
            </a:endParaRPr>
          </a:p>
        </p:txBody>
      </p:sp>
      <p:sp>
        <p:nvSpPr>
          <p:cNvPr id="1177" name="図形 106"/>
          <p:cNvSpPr/>
          <p:nvPr/>
        </p:nvSpPr>
        <p:spPr>
          <a:xfrm>
            <a:off x="593131" y="9427686"/>
            <a:ext cx="2292344" cy="28153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chemeClr val="accent4">
                <a:lumMod val="60000"/>
                <a:lumOff val="4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>
            <a:spAutoFit/>
          </a:bodyPr>
          <a:p>
            <a:pPr algn="ctr">
              <a:defRPr lang="ja-JP" altLang="en-US"/>
            </a:pPr>
            <a:r>
              <a:rPr lang="ja-JP" altLang="en-US" sz="1600" b="0">
                <a:solidFill>
                  <a:schemeClr val="tx1"/>
                </a:solidFill>
                <a:latin typeface="HGPｺﾞｼｯｸE"/>
                <a:ea typeface="HGPｺﾞｼｯｸE"/>
              </a:rPr>
              <a:t>紀宝町空家等対策協議会</a:t>
            </a:r>
            <a:endParaRPr lang="ja-JP" altLang="en-US" sz="1600" b="0">
              <a:solidFill>
                <a:schemeClr val="tx1"/>
              </a:solidFill>
            </a:endParaRPr>
          </a:p>
        </p:txBody>
      </p:sp>
      <p:sp>
        <p:nvSpPr>
          <p:cNvPr id="1178" name="図形 102"/>
          <p:cNvSpPr/>
          <p:nvPr/>
        </p:nvSpPr>
        <p:spPr>
          <a:xfrm>
            <a:off x="340103" y="8504362"/>
            <a:ext cx="2880000" cy="6641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accent6">
                <a:lumMod val="75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79" name="テキスト 95"/>
          <p:cNvSpPr txBox="1"/>
          <p:nvPr/>
        </p:nvSpPr>
        <p:spPr>
          <a:xfrm>
            <a:off x="404203" y="8586766"/>
            <a:ext cx="718145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700" b="1"/>
              <a:t>◆管理不全空家等</a:t>
            </a:r>
            <a:endParaRPr lang="ja-JP" altLang="en-US" sz="700" b="1"/>
          </a:p>
        </p:txBody>
      </p:sp>
      <p:sp>
        <p:nvSpPr>
          <p:cNvPr id="1180" name="テキスト 96"/>
          <p:cNvSpPr txBox="1"/>
          <p:nvPr/>
        </p:nvSpPr>
        <p:spPr>
          <a:xfrm>
            <a:off x="1893169" y="8586766"/>
            <a:ext cx="538609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700" b="1"/>
              <a:t>◆特定空家等</a:t>
            </a:r>
            <a:endParaRPr lang="ja-JP" altLang="en-US" sz="700" b="1"/>
          </a:p>
        </p:txBody>
      </p:sp>
      <p:sp>
        <p:nvSpPr>
          <p:cNvPr id="1181" name="テキスト 97"/>
          <p:cNvSpPr txBox="1"/>
          <p:nvPr/>
        </p:nvSpPr>
        <p:spPr>
          <a:xfrm>
            <a:off x="503589" y="8723490"/>
            <a:ext cx="1237518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700"/>
              <a:t>・管理不全空家等(候補)に該当</a:t>
            </a:r>
            <a:endParaRPr lang="ja-JP" altLang="en-US" sz="700"/>
          </a:p>
        </p:txBody>
      </p:sp>
      <p:sp>
        <p:nvSpPr>
          <p:cNvPr id="1182" name="テキスト 98"/>
          <p:cNvSpPr txBox="1"/>
          <p:nvPr/>
        </p:nvSpPr>
        <p:spPr>
          <a:xfrm>
            <a:off x="2004001" y="8721133"/>
            <a:ext cx="1057982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700"/>
              <a:t>・特定空家等(候補)に該当</a:t>
            </a:r>
            <a:endParaRPr lang="ja-JP" altLang="en-US" sz="700"/>
          </a:p>
        </p:txBody>
      </p:sp>
      <p:sp>
        <p:nvSpPr>
          <p:cNvPr id="1183" name="テキスト 99"/>
          <p:cNvSpPr txBox="1"/>
          <p:nvPr/>
        </p:nvSpPr>
        <p:spPr>
          <a:xfrm>
            <a:off x="503589" y="8864302"/>
            <a:ext cx="743793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700"/>
              <a:t>・勧告</a:t>
            </a:r>
            <a:r>
              <a:rPr lang="ja-JP" altLang="en-US" sz="500"/>
              <a:t>[法第13条第1項]</a:t>
            </a:r>
            <a:endParaRPr lang="ja-JP" altLang="en-US" sz="500"/>
          </a:p>
        </p:txBody>
      </p:sp>
      <p:sp>
        <p:nvSpPr>
          <p:cNvPr id="1184" name="テキスト 100"/>
          <p:cNvSpPr txBox="1"/>
          <p:nvPr/>
        </p:nvSpPr>
        <p:spPr>
          <a:xfrm>
            <a:off x="2002096" y="8858587"/>
            <a:ext cx="739979" cy="10772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p>
            <a:pPr>
              <a:defRPr lang="ja-JP" altLang="en-US"/>
            </a:pPr>
            <a:r>
              <a:rPr lang="ja-JP" altLang="en-US" sz="700"/>
              <a:t>・勧告</a:t>
            </a:r>
            <a:r>
              <a:rPr lang="ja-JP" altLang="en-US" sz="500"/>
              <a:t>[法第22条第2項]</a:t>
            </a:r>
            <a:endParaRPr lang="ja-JP" altLang="en-US" sz="500"/>
          </a:p>
        </p:txBody>
      </p:sp>
      <p:sp>
        <p:nvSpPr>
          <p:cNvPr id="1185" name="テキスト 101"/>
          <p:cNvSpPr txBox="1"/>
          <p:nvPr/>
        </p:nvSpPr>
        <p:spPr>
          <a:xfrm>
            <a:off x="2004001" y="8992795"/>
            <a:ext cx="743793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700"/>
              <a:t>・命令</a:t>
            </a:r>
            <a:r>
              <a:rPr lang="ja-JP" altLang="en-US" sz="500"/>
              <a:t>[法第22条第3項]</a:t>
            </a:r>
            <a:endParaRPr lang="ja-JP" altLang="en-US" sz="500"/>
          </a:p>
        </p:txBody>
      </p:sp>
      <p:sp>
        <p:nvSpPr>
          <p:cNvPr id="1186" name="直線 104"/>
          <p:cNvSpPr/>
          <p:nvPr/>
        </p:nvSpPr>
        <p:spPr>
          <a:xfrm>
            <a:off x="1739303" y="9171651"/>
            <a:ext cx="0" cy="256035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87" name="テキスト 107"/>
          <p:cNvSpPr txBox="1"/>
          <p:nvPr/>
        </p:nvSpPr>
        <p:spPr>
          <a:xfrm>
            <a:off x="1826708" y="9248865"/>
            <a:ext cx="448841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700" b="1"/>
              <a:t>報告・意見</a:t>
            </a:r>
            <a:endParaRPr lang="ja-JP" altLang="en-US" sz="700" b="1"/>
          </a:p>
        </p:txBody>
      </p:sp>
      <p:sp>
        <p:nvSpPr>
          <p:cNvPr id="1188" name="四角形 112"/>
          <p:cNvSpPr/>
          <p:nvPr/>
        </p:nvSpPr>
        <p:spPr>
          <a:xfrm>
            <a:off x="190500" y="8280136"/>
            <a:ext cx="3241633" cy="149746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89" name="テキスト 113"/>
          <p:cNvSpPr txBox="1"/>
          <p:nvPr/>
        </p:nvSpPr>
        <p:spPr>
          <a:xfrm>
            <a:off x="229596" y="8302395"/>
            <a:ext cx="1750479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700" b="1" u="sng"/>
              <a:t>※各状況に応じて協議会へ報告･意見を聴く</a:t>
            </a:r>
            <a:endParaRPr lang="ja-JP" altLang="en-US" sz="700" b="1" u="sng"/>
          </a:p>
        </p:txBody>
      </p:sp>
      <p:sp>
        <p:nvSpPr>
          <p:cNvPr id="1193" name="テキスト 87"/>
          <p:cNvSpPr txBox="1"/>
          <p:nvPr/>
        </p:nvSpPr>
        <p:spPr>
          <a:xfrm>
            <a:off x="13199" y="0"/>
            <a:ext cx="4575456" cy="253023"/>
          </a:xfrm>
          <a:prstGeom prst="rect"/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>
                <a:latin typeface="ＭＳ ゴシック"/>
                <a:ea typeface="ＭＳ ゴシック"/>
              </a:rPr>
              <a:t>令和7年度 第2回 紀宝町空家等対策協議会 （配付資料）</a:t>
            </a:r>
            <a:r>
              <a:rPr lang="ja-JP" altLang="en-US" sz="900">
                <a:latin typeface="ＭＳ ゴシック"/>
                <a:ea typeface="ＭＳ ゴシック"/>
              </a:rPr>
              <a:t>　R8.3.17時点</a:t>
            </a:r>
            <a:endParaRPr lang="ja-JP" altLang="en-US" sz="900">
              <a:latin typeface="ＭＳ ゴシック"/>
              <a:ea typeface="ＭＳ ゴシック"/>
            </a:endParaRPr>
          </a:p>
        </p:txBody>
      </p:sp>
      <p:sp>
        <p:nvSpPr>
          <p:cNvPr id="1194" name="テキスト 88"/>
          <p:cNvSpPr txBox="1"/>
          <p:nvPr/>
        </p:nvSpPr>
        <p:spPr>
          <a:xfrm>
            <a:off x="6298640" y="75977"/>
            <a:ext cx="461665" cy="184666"/>
          </a:xfrm>
          <a:prstGeom prst="rect"/>
        </p:spPr>
        <p:txBody>
          <a:bodyPr wrap="none" lIns="0" tIns="0" rIns="0" bIns="0">
            <a:spAutoFit/>
          </a:bodyPr>
          <a:p>
            <a:pPr>
              <a:defRPr lang="ja-JP" altLang="en-US"/>
            </a:pPr>
            <a:r>
              <a:rPr lang="ja-JP" altLang="en-US" sz="1200"/>
              <a:t>資料２</a:t>
            </a:r>
            <a:endParaRPr lang="ja-JP" altLang="en-US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5.0.4</AppVersion>
  <PresentationFormat>ユーザー設定</PresentationFormat>
  <Slides>1</Slides>
  <Notes>0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k145242</dc:creator>
  <cp:lastModifiedBy>k145242</cp:lastModifiedBy>
  <dcterms:created xsi:type="dcterms:W3CDTF">2026-02-16T08:38:40Z</dcterms:created>
  <dcterms:modified xsi:type="dcterms:W3CDTF">2026-03-17T06:52:54Z</dcterms:modified>
  <cp:revision>11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